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</p:sldMasterIdLst>
  <p:notesMasterIdLst>
    <p:notesMasterId r:id="rId20"/>
  </p:notesMasterIdLst>
  <p:sldIdLst>
    <p:sldId id="307" r:id="rId2"/>
    <p:sldId id="258" r:id="rId3"/>
    <p:sldId id="257" r:id="rId4"/>
    <p:sldId id="312" r:id="rId5"/>
    <p:sldId id="308" r:id="rId6"/>
    <p:sldId id="262" r:id="rId7"/>
    <p:sldId id="310" r:id="rId8"/>
    <p:sldId id="263" r:id="rId9"/>
    <p:sldId id="268" r:id="rId10"/>
    <p:sldId id="265" r:id="rId11"/>
    <p:sldId id="311" r:id="rId12"/>
    <p:sldId id="313" r:id="rId13"/>
    <p:sldId id="314" r:id="rId14"/>
    <p:sldId id="315" r:id="rId15"/>
    <p:sldId id="316" r:id="rId16"/>
    <p:sldId id="270" r:id="rId17"/>
    <p:sldId id="317" r:id="rId18"/>
    <p:sldId id="267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Kanit" panose="020B0604020202020204" charset="-34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6CB4E7-317B-4B2D-ABA5-70B6158002E4}">
  <a:tblStyle styleId="{5A6CB4E7-317B-4B2D-ABA5-70B6158002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21T12:12:33.892"/>
    </inkml:context>
    <inkml:brush xml:id="br0">
      <inkml:brushProperty name="width" value="0.05" units="cm"/>
      <inkml:brushProperty name="height" value="0.05" units="cm"/>
      <inkml:brushProperty name="color" value="#EEB3A6"/>
      <inkml:brushProperty name="ignorePressure" value="1"/>
      <inkml:brushProperty name="inkEffects" value="rosegold"/>
      <inkml:brushProperty name="anchorX" value="0"/>
      <inkml:brushProperty name="anchorY" value="0"/>
      <inkml:brushProperty name="scaleFactor" value="0.5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5ad0bb2e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5ad0bb2e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39634e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139634e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39634e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139634e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139634eb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139634eb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139634eb9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139634eb9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139634eb9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139634eb9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139634eb9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139634eb9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139634eb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139634eb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7B2B-D5F3-4486-8993-EB6304FF3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1709E-2489-44AC-94FF-B3B14AC3E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90E5C-B4C6-4358-8F30-3BBE5A35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575D0-0641-470B-BA26-12FB65189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F99F0-30A2-4223-AB3D-C9176CB9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360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2E68-6F8F-42C4-B6C4-754EFD2A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E16B2-ABFA-4577-92E4-9B2C1FEAE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FA08F-5628-4075-8C2B-75AE8E35E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4886-7C35-4C34-AAC1-2A0D538C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91288-5437-4F03-81B2-68A59AC6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583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A2918-C01B-44D6-AA19-30F2914E3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A7B0B-520E-4B6F-9D6F-7FA0961B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12B74-D342-453F-A8A2-C05BEED0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AC216-91E2-422A-899F-3F4A091E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9BEAF-E4C1-4157-92C5-CE929ACA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78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248450" y="44502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subTitle" idx="1"/>
          </p:nvPr>
        </p:nvSpPr>
        <p:spPr>
          <a:xfrm>
            <a:off x="599596" y="1760887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ubTitle" idx="2"/>
          </p:nvPr>
        </p:nvSpPr>
        <p:spPr>
          <a:xfrm>
            <a:off x="724546" y="2184665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3" hasCustomPrompt="1"/>
          </p:nvPr>
        </p:nvSpPr>
        <p:spPr>
          <a:xfrm>
            <a:off x="905746" y="1390975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4"/>
          </p:nvPr>
        </p:nvSpPr>
        <p:spPr>
          <a:xfrm>
            <a:off x="3211800" y="1760887"/>
            <a:ext cx="2720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5"/>
          </p:nvPr>
        </p:nvSpPr>
        <p:spPr>
          <a:xfrm>
            <a:off x="3484950" y="2184665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6" hasCustomPrompt="1"/>
          </p:nvPr>
        </p:nvSpPr>
        <p:spPr>
          <a:xfrm>
            <a:off x="3666150" y="1390975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7"/>
          </p:nvPr>
        </p:nvSpPr>
        <p:spPr>
          <a:xfrm>
            <a:off x="6120398" y="1760887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8"/>
          </p:nvPr>
        </p:nvSpPr>
        <p:spPr>
          <a:xfrm>
            <a:off x="6245348" y="2184665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9" hasCustomPrompt="1"/>
          </p:nvPr>
        </p:nvSpPr>
        <p:spPr>
          <a:xfrm>
            <a:off x="6426548" y="1390975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3"/>
          </p:nvPr>
        </p:nvSpPr>
        <p:spPr>
          <a:xfrm>
            <a:off x="599596" y="351051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4"/>
          </p:nvPr>
        </p:nvSpPr>
        <p:spPr>
          <a:xfrm>
            <a:off x="724546" y="393429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5" hasCustomPrompt="1"/>
          </p:nvPr>
        </p:nvSpPr>
        <p:spPr>
          <a:xfrm>
            <a:off x="905746" y="3140600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6"/>
          </p:nvPr>
        </p:nvSpPr>
        <p:spPr>
          <a:xfrm>
            <a:off x="3360000" y="351051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7"/>
          </p:nvPr>
        </p:nvSpPr>
        <p:spPr>
          <a:xfrm>
            <a:off x="3484950" y="393429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8" hasCustomPrompt="1"/>
          </p:nvPr>
        </p:nvSpPr>
        <p:spPr>
          <a:xfrm>
            <a:off x="3666150" y="3140600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9"/>
          </p:nvPr>
        </p:nvSpPr>
        <p:spPr>
          <a:xfrm>
            <a:off x="6120398" y="351051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0"/>
          </p:nvPr>
        </p:nvSpPr>
        <p:spPr>
          <a:xfrm>
            <a:off x="6245348" y="393429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1" hasCustomPrompt="1"/>
          </p:nvPr>
        </p:nvSpPr>
        <p:spPr>
          <a:xfrm>
            <a:off x="6426548" y="3140600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39339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284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47398"/>
            <a:ext cx="7704000" cy="3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3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1966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1248450" y="44502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"/>
          </p:nvPr>
        </p:nvSpPr>
        <p:spPr>
          <a:xfrm>
            <a:off x="1981664" y="1696375"/>
            <a:ext cx="21741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2"/>
          </p:nvPr>
        </p:nvSpPr>
        <p:spPr>
          <a:xfrm>
            <a:off x="1961010" y="2170978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3"/>
          </p:nvPr>
        </p:nvSpPr>
        <p:spPr>
          <a:xfrm>
            <a:off x="5008890" y="1681300"/>
            <a:ext cx="21741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4"/>
          </p:nvPr>
        </p:nvSpPr>
        <p:spPr>
          <a:xfrm>
            <a:off x="5008889" y="2155904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5"/>
          </p:nvPr>
        </p:nvSpPr>
        <p:spPr>
          <a:xfrm>
            <a:off x="1961164" y="3512275"/>
            <a:ext cx="21741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6"/>
          </p:nvPr>
        </p:nvSpPr>
        <p:spPr>
          <a:xfrm>
            <a:off x="1961010" y="3986878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7"/>
          </p:nvPr>
        </p:nvSpPr>
        <p:spPr>
          <a:xfrm>
            <a:off x="5008890" y="3497206"/>
            <a:ext cx="21741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8"/>
          </p:nvPr>
        </p:nvSpPr>
        <p:spPr>
          <a:xfrm>
            <a:off x="5008889" y="397181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42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1248450" y="44502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599596" y="153456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2"/>
          </p:nvPr>
        </p:nvSpPr>
        <p:spPr>
          <a:xfrm>
            <a:off x="724546" y="195834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3"/>
          </p:nvPr>
        </p:nvSpPr>
        <p:spPr>
          <a:xfrm>
            <a:off x="3211800" y="1534562"/>
            <a:ext cx="2720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4"/>
          </p:nvPr>
        </p:nvSpPr>
        <p:spPr>
          <a:xfrm>
            <a:off x="3484950" y="195834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5"/>
          </p:nvPr>
        </p:nvSpPr>
        <p:spPr>
          <a:xfrm>
            <a:off x="6120398" y="153456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6"/>
          </p:nvPr>
        </p:nvSpPr>
        <p:spPr>
          <a:xfrm>
            <a:off x="6245348" y="195834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7"/>
          </p:nvPr>
        </p:nvSpPr>
        <p:spPr>
          <a:xfrm>
            <a:off x="599596" y="327426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8"/>
          </p:nvPr>
        </p:nvSpPr>
        <p:spPr>
          <a:xfrm>
            <a:off x="724546" y="369804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9"/>
          </p:nvPr>
        </p:nvSpPr>
        <p:spPr>
          <a:xfrm>
            <a:off x="3211800" y="3274262"/>
            <a:ext cx="2720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3"/>
          </p:nvPr>
        </p:nvSpPr>
        <p:spPr>
          <a:xfrm>
            <a:off x="3484950" y="369804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4"/>
          </p:nvPr>
        </p:nvSpPr>
        <p:spPr>
          <a:xfrm>
            <a:off x="6120398" y="327426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5"/>
          </p:nvPr>
        </p:nvSpPr>
        <p:spPr>
          <a:xfrm>
            <a:off x="6245348" y="3698040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9361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851850" y="1782300"/>
            <a:ext cx="5440200" cy="15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883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248450" y="44502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1295300" y="1725900"/>
            <a:ext cx="2720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nit"/>
              <a:buNone/>
              <a:defRPr sz="2000" b="1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2"/>
          </p:nvPr>
        </p:nvSpPr>
        <p:spPr>
          <a:xfrm>
            <a:off x="1568450" y="2434025"/>
            <a:ext cx="21741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3"/>
          </p:nvPr>
        </p:nvSpPr>
        <p:spPr>
          <a:xfrm>
            <a:off x="5175150" y="1725912"/>
            <a:ext cx="27204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nit"/>
              <a:buNone/>
              <a:defRPr sz="2000" b="1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"/>
          </p:nvPr>
        </p:nvSpPr>
        <p:spPr>
          <a:xfrm>
            <a:off x="5448300" y="2434059"/>
            <a:ext cx="21741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7179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4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1248450" y="889050"/>
            <a:ext cx="6647100" cy="17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103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1248450" y="44502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1"/>
          </p:nvPr>
        </p:nvSpPr>
        <p:spPr>
          <a:xfrm>
            <a:off x="1222438" y="1357750"/>
            <a:ext cx="2835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nit"/>
              <a:buNone/>
              <a:defRPr sz="2000" b="1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2"/>
          </p:nvPr>
        </p:nvSpPr>
        <p:spPr>
          <a:xfrm>
            <a:off x="1222438" y="1857725"/>
            <a:ext cx="2835300" cy="2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3"/>
          </p:nvPr>
        </p:nvSpPr>
        <p:spPr>
          <a:xfrm>
            <a:off x="5086264" y="1357750"/>
            <a:ext cx="2835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Kanit"/>
              <a:buNone/>
              <a:defRPr sz="2000" b="1">
                <a:solidFill>
                  <a:schemeClr val="accen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4"/>
          </p:nvPr>
        </p:nvSpPr>
        <p:spPr>
          <a:xfrm>
            <a:off x="5086264" y="1857725"/>
            <a:ext cx="2835300" cy="2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711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2526-761D-40C1-908F-C884BB25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122D1-D184-46B1-BF3F-0C88E600B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BA7D8-F94B-4914-BAF7-26C6C6AC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C18DC-1016-4EF7-9018-FCCE26B6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D51B4-C840-4C25-B60C-D972A7E5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0712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1248450" y="44502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724546" y="3807986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2"/>
          </p:nvPr>
        </p:nvSpPr>
        <p:spPr>
          <a:xfrm>
            <a:off x="3484950" y="3807986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3"/>
          </p:nvPr>
        </p:nvSpPr>
        <p:spPr>
          <a:xfrm>
            <a:off x="6245348" y="3807986"/>
            <a:ext cx="21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 idx="4" hasCustomPrompt="1"/>
          </p:nvPr>
        </p:nvSpPr>
        <p:spPr>
          <a:xfrm>
            <a:off x="724550" y="2882875"/>
            <a:ext cx="21741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 idx="5" hasCustomPrompt="1"/>
          </p:nvPr>
        </p:nvSpPr>
        <p:spPr>
          <a:xfrm>
            <a:off x="3484950" y="2882875"/>
            <a:ext cx="21741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 idx="6" hasCustomPrompt="1"/>
          </p:nvPr>
        </p:nvSpPr>
        <p:spPr>
          <a:xfrm>
            <a:off x="6245350" y="2882875"/>
            <a:ext cx="21741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7"/>
          </p:nvPr>
        </p:nvSpPr>
        <p:spPr>
          <a:xfrm>
            <a:off x="599596" y="345020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8"/>
          </p:nvPr>
        </p:nvSpPr>
        <p:spPr>
          <a:xfrm>
            <a:off x="3211800" y="3450202"/>
            <a:ext cx="272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9"/>
          </p:nvPr>
        </p:nvSpPr>
        <p:spPr>
          <a:xfrm>
            <a:off x="6120398" y="3450202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nit"/>
              <a:buNone/>
              <a:defRPr sz="2000" b="1"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223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6D51-0805-46D7-99E2-66154E0B8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68B9F-FBC2-4F67-8671-E19E90A09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283F5-3CEE-4A8A-B012-D71DC48D4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4E648-6E9C-48A4-A98D-1335EBF1D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26D4C-8720-41A9-B45A-C1180FA9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259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148-C37C-4CAE-A7CB-DCD4E159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1032-E9C4-4355-965A-E6A05FE27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34486-AC96-4971-B23A-263ADB0A4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D921F-56D0-4814-B773-D5DAFD912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AD13C-A85A-4E38-855E-AF8AB917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2C913-5CD4-4B0A-A3C8-4C24F878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882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C2DD-FCBB-448D-B28C-58BAD00DD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C610F-9607-4D43-B631-49EC5D556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6D41A-D698-4787-B8D3-F00AF559E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7A345-0B3D-4BE2-80F0-5B7FEF123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32A3C-5828-4C0E-8C0F-27B59A3DFA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2E408-C310-482A-B77B-C9E5FE69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739D6-525C-4F61-A392-4B13D7456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29B71E-E6A8-46B7-9B4D-0F9944CC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371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6097-BB67-4798-A5FE-546D8E71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50CA2-01BD-491E-8213-DCEF2BA7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9F3CD-38F0-4FC2-BC12-9A085EDA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E84DC-767B-4B68-AF3D-BEE3DA9C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8129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32E39-C448-4200-86D6-14C3606B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CF2FF-89CF-46A1-BB1B-15A8D8F0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2A7FD-1F65-43AF-8013-EB19D4AC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911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0F8B-01A2-4A59-A107-20BB8468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235B8-C20C-4854-ABEC-8FB101011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89AA-9F5D-4D42-A6FE-63F71BC7D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0EA15-3D57-4F58-8416-5D6AA742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BB1CB-7C9C-4951-8653-02B2B4CB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A1FC8-BCBE-4E70-8FB4-B80DDAA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39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9CEF-ACCA-4756-804B-F0BAF582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C01D6-D087-4B71-B89B-3FD41FEE3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8EA3C-3539-43A3-8F7D-3F2E26699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FB6FF-AB9A-4149-848F-EE5A7780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DCA36-7FE9-4C07-903D-1ECBABA0C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254CA-2486-4FF2-BCE7-F0D7E031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217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9D8DC-41BA-4190-BD4F-D2B8BD48C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08779-7749-4ADF-B33F-C049D2D60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B3DA8-EB6C-44F5-B314-D4185EBF6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4/6/2021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1752E-3960-4351-B48A-B03CF2ABD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2D9D2-A15C-43BE-9985-BB3B87665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3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8782469" TargetMode="External"/><Relationship Id="rId2" Type="http://schemas.openxmlformats.org/officeDocument/2006/relationships/hyperlink" Target="http://ceur-ws.org/Vol-2083/paper-10.pdf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neo4j.com/blog/neo4j-video-tutorials/" TargetMode="External"/><Relationship Id="rId5" Type="http://schemas.openxmlformats.org/officeDocument/2006/relationships/hyperlink" Target="https://neo4j.com/developer/get-started/" TargetMode="External"/><Relationship Id="rId4" Type="http://schemas.openxmlformats.org/officeDocument/2006/relationships/hyperlink" Target="http://content.tfl.gov.uk/step-free-tube-guide-map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FF32-D904-42BA-A0DA-E0F11A2E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NoSQL Graph-Oriented Database to Store Accessible Transport Routes 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D177C-11A9-4C39-9089-276CC3291FE7}"/>
              </a:ext>
            </a:extLst>
          </p:cNvPr>
          <p:cNvSpPr txBox="1"/>
          <p:nvPr/>
        </p:nvSpPr>
        <p:spPr>
          <a:xfrm>
            <a:off x="4921250" y="320863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Name : Aditi Paretkar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Roll no : 1911034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Batch : A3</a:t>
            </a:r>
          </a:p>
        </p:txBody>
      </p:sp>
      <p:sp>
        <p:nvSpPr>
          <p:cNvPr id="5" name="Google Shape;12202;p80">
            <a:extLst>
              <a:ext uri="{FF2B5EF4-FFF2-40B4-BE49-F238E27FC236}">
                <a16:creationId xmlns:a16="http://schemas.microsoft.com/office/drawing/2014/main" id="{768A7FA5-AFCB-4588-AE5D-7AC1BC766AA9}"/>
              </a:ext>
            </a:extLst>
          </p:cNvPr>
          <p:cNvSpPr/>
          <p:nvPr/>
        </p:nvSpPr>
        <p:spPr>
          <a:xfrm>
            <a:off x="1303682" y="1598268"/>
            <a:ext cx="370368" cy="368064"/>
          </a:xfrm>
          <a:custGeom>
            <a:avLst/>
            <a:gdLst/>
            <a:ahLst/>
            <a:cxnLst/>
            <a:rect l="l" t="t" r="r" b="b"/>
            <a:pathLst>
              <a:path w="11574" h="11502" extrusionOk="0">
                <a:moveTo>
                  <a:pt x="5811" y="489"/>
                </a:moveTo>
                <a:lnTo>
                  <a:pt x="6751" y="2060"/>
                </a:lnTo>
                <a:cubicBezTo>
                  <a:pt x="6775" y="2096"/>
                  <a:pt x="6823" y="2132"/>
                  <a:pt x="6870" y="2132"/>
                </a:cubicBezTo>
                <a:lnTo>
                  <a:pt x="7644" y="2263"/>
                </a:lnTo>
                <a:lnTo>
                  <a:pt x="5989" y="4048"/>
                </a:lnTo>
                <a:lnTo>
                  <a:pt x="5989" y="2679"/>
                </a:lnTo>
                <a:cubicBezTo>
                  <a:pt x="5977" y="2596"/>
                  <a:pt x="5906" y="2513"/>
                  <a:pt x="5811" y="2513"/>
                </a:cubicBezTo>
                <a:cubicBezTo>
                  <a:pt x="5727" y="2513"/>
                  <a:pt x="5644" y="2596"/>
                  <a:pt x="5644" y="2679"/>
                </a:cubicBezTo>
                <a:lnTo>
                  <a:pt x="5644" y="4025"/>
                </a:lnTo>
                <a:lnTo>
                  <a:pt x="4144" y="2251"/>
                </a:lnTo>
                <a:lnTo>
                  <a:pt x="4775" y="2132"/>
                </a:lnTo>
                <a:cubicBezTo>
                  <a:pt x="4810" y="2120"/>
                  <a:pt x="4858" y="2084"/>
                  <a:pt x="4870" y="2060"/>
                </a:cubicBezTo>
                <a:lnTo>
                  <a:pt x="5811" y="489"/>
                </a:lnTo>
                <a:close/>
                <a:moveTo>
                  <a:pt x="4096" y="2727"/>
                </a:moveTo>
                <a:lnTo>
                  <a:pt x="5644" y="4549"/>
                </a:lnTo>
                <a:lnTo>
                  <a:pt x="5644" y="6192"/>
                </a:lnTo>
                <a:lnTo>
                  <a:pt x="4429" y="4763"/>
                </a:lnTo>
                <a:lnTo>
                  <a:pt x="4096" y="2727"/>
                </a:lnTo>
                <a:close/>
                <a:moveTo>
                  <a:pt x="7668" y="2727"/>
                </a:moveTo>
                <a:lnTo>
                  <a:pt x="7215" y="4751"/>
                </a:lnTo>
                <a:lnTo>
                  <a:pt x="5989" y="6192"/>
                </a:lnTo>
                <a:lnTo>
                  <a:pt x="5989" y="4560"/>
                </a:lnTo>
                <a:lnTo>
                  <a:pt x="7668" y="2727"/>
                </a:lnTo>
                <a:close/>
                <a:moveTo>
                  <a:pt x="11025" y="2858"/>
                </a:moveTo>
                <a:lnTo>
                  <a:pt x="10335" y="4596"/>
                </a:lnTo>
                <a:cubicBezTo>
                  <a:pt x="10311" y="4656"/>
                  <a:pt x="10323" y="4727"/>
                  <a:pt x="10371" y="4775"/>
                </a:cubicBezTo>
                <a:lnTo>
                  <a:pt x="10906" y="5311"/>
                </a:lnTo>
                <a:lnTo>
                  <a:pt x="10228" y="5584"/>
                </a:lnTo>
                <a:cubicBezTo>
                  <a:pt x="10144" y="5608"/>
                  <a:pt x="10109" y="5703"/>
                  <a:pt x="10121" y="5787"/>
                </a:cubicBezTo>
                <a:lnTo>
                  <a:pt x="10263" y="6192"/>
                </a:lnTo>
                <a:lnTo>
                  <a:pt x="8537" y="7096"/>
                </a:lnTo>
                <a:cubicBezTo>
                  <a:pt x="8489" y="7132"/>
                  <a:pt x="8442" y="7180"/>
                  <a:pt x="8442" y="7239"/>
                </a:cubicBezTo>
                <a:cubicBezTo>
                  <a:pt x="8442" y="7299"/>
                  <a:pt x="8466" y="7335"/>
                  <a:pt x="8501" y="7382"/>
                </a:cubicBezTo>
                <a:lnTo>
                  <a:pt x="10502" y="9097"/>
                </a:lnTo>
                <a:lnTo>
                  <a:pt x="7811" y="10049"/>
                </a:lnTo>
                <a:lnTo>
                  <a:pt x="6299" y="8680"/>
                </a:lnTo>
                <a:lnTo>
                  <a:pt x="8644" y="8990"/>
                </a:lnTo>
                <a:lnTo>
                  <a:pt x="8668" y="8990"/>
                </a:lnTo>
                <a:cubicBezTo>
                  <a:pt x="8763" y="8990"/>
                  <a:pt x="8823" y="8930"/>
                  <a:pt x="8835" y="8847"/>
                </a:cubicBezTo>
                <a:cubicBezTo>
                  <a:pt x="8847" y="8751"/>
                  <a:pt x="8775" y="8656"/>
                  <a:pt x="8680" y="8644"/>
                </a:cubicBezTo>
                <a:lnTo>
                  <a:pt x="6120" y="8311"/>
                </a:lnTo>
                <a:lnTo>
                  <a:pt x="9323" y="4918"/>
                </a:lnTo>
                <a:cubicBezTo>
                  <a:pt x="9382" y="4834"/>
                  <a:pt x="9382" y="4739"/>
                  <a:pt x="9311" y="4680"/>
                </a:cubicBezTo>
                <a:cubicBezTo>
                  <a:pt x="9275" y="4650"/>
                  <a:pt x="9231" y="4635"/>
                  <a:pt x="9187" y="4635"/>
                </a:cubicBezTo>
                <a:cubicBezTo>
                  <a:pt x="9144" y="4635"/>
                  <a:pt x="9103" y="4650"/>
                  <a:pt x="9073" y="4680"/>
                </a:cubicBezTo>
                <a:lnTo>
                  <a:pt x="5941" y="8013"/>
                </a:lnTo>
                <a:lnTo>
                  <a:pt x="5941" y="6704"/>
                </a:lnTo>
                <a:lnTo>
                  <a:pt x="8823" y="3322"/>
                </a:lnTo>
                <a:lnTo>
                  <a:pt x="9061" y="3679"/>
                </a:lnTo>
                <a:cubicBezTo>
                  <a:pt x="9086" y="3729"/>
                  <a:pt x="9140" y="3750"/>
                  <a:pt x="9194" y="3750"/>
                </a:cubicBezTo>
                <a:cubicBezTo>
                  <a:pt x="9218" y="3750"/>
                  <a:pt x="9242" y="3746"/>
                  <a:pt x="9263" y="3739"/>
                </a:cubicBezTo>
                <a:lnTo>
                  <a:pt x="11025" y="2858"/>
                </a:lnTo>
                <a:close/>
                <a:moveTo>
                  <a:pt x="524" y="2870"/>
                </a:moveTo>
                <a:lnTo>
                  <a:pt x="2286" y="3751"/>
                </a:lnTo>
                <a:cubicBezTo>
                  <a:pt x="2309" y="3766"/>
                  <a:pt x="2333" y="3773"/>
                  <a:pt x="2358" y="3773"/>
                </a:cubicBezTo>
                <a:cubicBezTo>
                  <a:pt x="2412" y="3773"/>
                  <a:pt x="2464" y="3740"/>
                  <a:pt x="2489" y="3691"/>
                </a:cubicBezTo>
                <a:lnTo>
                  <a:pt x="2727" y="3334"/>
                </a:lnTo>
                <a:lnTo>
                  <a:pt x="5608" y="6715"/>
                </a:lnTo>
                <a:lnTo>
                  <a:pt x="5608" y="7987"/>
                </a:lnTo>
                <a:lnTo>
                  <a:pt x="2524" y="4691"/>
                </a:lnTo>
                <a:cubicBezTo>
                  <a:pt x="2495" y="4656"/>
                  <a:pt x="2453" y="4638"/>
                  <a:pt x="2410" y="4638"/>
                </a:cubicBezTo>
                <a:cubicBezTo>
                  <a:pt x="2367" y="4638"/>
                  <a:pt x="2322" y="4656"/>
                  <a:pt x="2286" y="4691"/>
                </a:cubicBezTo>
                <a:cubicBezTo>
                  <a:pt x="2215" y="4751"/>
                  <a:pt x="2215" y="4858"/>
                  <a:pt x="2274" y="4930"/>
                </a:cubicBezTo>
                <a:lnTo>
                  <a:pt x="5465" y="8323"/>
                </a:lnTo>
                <a:lnTo>
                  <a:pt x="2905" y="8656"/>
                </a:lnTo>
                <a:cubicBezTo>
                  <a:pt x="2822" y="8680"/>
                  <a:pt x="2751" y="8763"/>
                  <a:pt x="2763" y="8859"/>
                </a:cubicBezTo>
                <a:cubicBezTo>
                  <a:pt x="2774" y="8942"/>
                  <a:pt x="2846" y="9001"/>
                  <a:pt x="2929" y="9001"/>
                </a:cubicBezTo>
                <a:lnTo>
                  <a:pt x="2953" y="9001"/>
                </a:lnTo>
                <a:lnTo>
                  <a:pt x="5287" y="8692"/>
                </a:lnTo>
                <a:lnTo>
                  <a:pt x="3786" y="10061"/>
                </a:lnTo>
                <a:lnTo>
                  <a:pt x="1096" y="9109"/>
                </a:lnTo>
                <a:lnTo>
                  <a:pt x="3084" y="7394"/>
                </a:lnTo>
                <a:cubicBezTo>
                  <a:pt x="3132" y="7370"/>
                  <a:pt x="3144" y="7311"/>
                  <a:pt x="3144" y="7251"/>
                </a:cubicBezTo>
                <a:cubicBezTo>
                  <a:pt x="3144" y="7192"/>
                  <a:pt x="3108" y="7144"/>
                  <a:pt x="3060" y="7108"/>
                </a:cubicBezTo>
                <a:lnTo>
                  <a:pt x="1334" y="6204"/>
                </a:lnTo>
                <a:lnTo>
                  <a:pt x="1465" y="5799"/>
                </a:lnTo>
                <a:cubicBezTo>
                  <a:pt x="1500" y="5715"/>
                  <a:pt x="1453" y="5620"/>
                  <a:pt x="1358" y="5596"/>
                </a:cubicBezTo>
                <a:lnTo>
                  <a:pt x="691" y="5322"/>
                </a:lnTo>
                <a:lnTo>
                  <a:pt x="1227" y="4787"/>
                </a:lnTo>
                <a:cubicBezTo>
                  <a:pt x="1274" y="4751"/>
                  <a:pt x="1286" y="4680"/>
                  <a:pt x="1262" y="4608"/>
                </a:cubicBezTo>
                <a:lnTo>
                  <a:pt x="524" y="2870"/>
                </a:lnTo>
                <a:close/>
                <a:moveTo>
                  <a:pt x="5775" y="0"/>
                </a:moveTo>
                <a:cubicBezTo>
                  <a:pt x="5715" y="0"/>
                  <a:pt x="5656" y="24"/>
                  <a:pt x="5632" y="72"/>
                </a:cubicBezTo>
                <a:lnTo>
                  <a:pt x="4584" y="1810"/>
                </a:lnTo>
                <a:lnTo>
                  <a:pt x="3763" y="1977"/>
                </a:lnTo>
                <a:cubicBezTo>
                  <a:pt x="3667" y="2001"/>
                  <a:pt x="3608" y="2084"/>
                  <a:pt x="3620" y="2167"/>
                </a:cubicBezTo>
                <a:lnTo>
                  <a:pt x="3965" y="4251"/>
                </a:lnTo>
                <a:lnTo>
                  <a:pt x="2846" y="2929"/>
                </a:lnTo>
                <a:cubicBezTo>
                  <a:pt x="2822" y="2894"/>
                  <a:pt x="2763" y="2870"/>
                  <a:pt x="2715" y="2870"/>
                </a:cubicBezTo>
                <a:cubicBezTo>
                  <a:pt x="2655" y="2870"/>
                  <a:pt x="2608" y="2905"/>
                  <a:pt x="2584" y="2941"/>
                </a:cubicBezTo>
                <a:lnTo>
                  <a:pt x="2298" y="3358"/>
                </a:lnTo>
                <a:lnTo>
                  <a:pt x="274" y="2346"/>
                </a:lnTo>
                <a:cubicBezTo>
                  <a:pt x="254" y="2338"/>
                  <a:pt x="233" y="2334"/>
                  <a:pt x="211" y="2334"/>
                </a:cubicBezTo>
                <a:cubicBezTo>
                  <a:pt x="168" y="2334"/>
                  <a:pt x="123" y="2350"/>
                  <a:pt x="84" y="2382"/>
                </a:cubicBezTo>
                <a:cubicBezTo>
                  <a:pt x="36" y="2429"/>
                  <a:pt x="0" y="2501"/>
                  <a:pt x="36" y="2572"/>
                </a:cubicBezTo>
                <a:lnTo>
                  <a:pt x="893" y="4632"/>
                </a:lnTo>
                <a:lnTo>
                  <a:pt x="262" y="5263"/>
                </a:lnTo>
                <a:cubicBezTo>
                  <a:pt x="215" y="5311"/>
                  <a:pt x="203" y="5370"/>
                  <a:pt x="215" y="5418"/>
                </a:cubicBezTo>
                <a:cubicBezTo>
                  <a:pt x="226" y="5477"/>
                  <a:pt x="262" y="5525"/>
                  <a:pt x="322" y="5537"/>
                </a:cubicBezTo>
                <a:lnTo>
                  <a:pt x="1072" y="5834"/>
                </a:lnTo>
                <a:lnTo>
                  <a:pt x="941" y="6215"/>
                </a:lnTo>
                <a:cubicBezTo>
                  <a:pt x="917" y="6299"/>
                  <a:pt x="953" y="6382"/>
                  <a:pt x="1012" y="6430"/>
                </a:cubicBezTo>
                <a:lnTo>
                  <a:pt x="2655" y="7287"/>
                </a:lnTo>
                <a:lnTo>
                  <a:pt x="631" y="9037"/>
                </a:lnTo>
                <a:cubicBezTo>
                  <a:pt x="584" y="9073"/>
                  <a:pt x="572" y="9132"/>
                  <a:pt x="572" y="9192"/>
                </a:cubicBezTo>
                <a:cubicBezTo>
                  <a:pt x="584" y="9252"/>
                  <a:pt x="631" y="9299"/>
                  <a:pt x="679" y="9335"/>
                </a:cubicBezTo>
                <a:lnTo>
                  <a:pt x="3727" y="10418"/>
                </a:lnTo>
                <a:cubicBezTo>
                  <a:pt x="3747" y="10422"/>
                  <a:pt x="3767" y="10425"/>
                  <a:pt x="3786" y="10425"/>
                </a:cubicBezTo>
                <a:cubicBezTo>
                  <a:pt x="3825" y="10425"/>
                  <a:pt x="3862" y="10414"/>
                  <a:pt x="3894" y="10383"/>
                </a:cubicBezTo>
                <a:lnTo>
                  <a:pt x="5584" y="8835"/>
                </a:lnTo>
                <a:lnTo>
                  <a:pt x="5584" y="11335"/>
                </a:lnTo>
                <a:cubicBezTo>
                  <a:pt x="5584" y="11430"/>
                  <a:pt x="5656" y="11502"/>
                  <a:pt x="5751" y="11502"/>
                </a:cubicBezTo>
                <a:cubicBezTo>
                  <a:pt x="5834" y="11502"/>
                  <a:pt x="5918" y="11430"/>
                  <a:pt x="5918" y="11335"/>
                </a:cubicBezTo>
                <a:lnTo>
                  <a:pt x="5918" y="8835"/>
                </a:lnTo>
                <a:lnTo>
                  <a:pt x="7608" y="10383"/>
                </a:lnTo>
                <a:cubicBezTo>
                  <a:pt x="7644" y="10418"/>
                  <a:pt x="7680" y="10430"/>
                  <a:pt x="7727" y="10430"/>
                </a:cubicBezTo>
                <a:cubicBezTo>
                  <a:pt x="7739" y="10430"/>
                  <a:pt x="7775" y="10430"/>
                  <a:pt x="7787" y="10418"/>
                </a:cubicBezTo>
                <a:lnTo>
                  <a:pt x="10835" y="9335"/>
                </a:lnTo>
                <a:cubicBezTo>
                  <a:pt x="10894" y="9311"/>
                  <a:pt x="10942" y="9252"/>
                  <a:pt x="10942" y="9192"/>
                </a:cubicBezTo>
                <a:cubicBezTo>
                  <a:pt x="10954" y="9132"/>
                  <a:pt x="10930" y="9073"/>
                  <a:pt x="10883" y="9037"/>
                </a:cubicBezTo>
                <a:lnTo>
                  <a:pt x="8859" y="7287"/>
                </a:lnTo>
                <a:lnTo>
                  <a:pt x="10502" y="6430"/>
                </a:lnTo>
                <a:cubicBezTo>
                  <a:pt x="10573" y="6382"/>
                  <a:pt x="10597" y="6311"/>
                  <a:pt x="10573" y="6215"/>
                </a:cubicBezTo>
                <a:lnTo>
                  <a:pt x="10442" y="5834"/>
                </a:lnTo>
                <a:lnTo>
                  <a:pt x="11192" y="5537"/>
                </a:lnTo>
                <a:cubicBezTo>
                  <a:pt x="11252" y="5525"/>
                  <a:pt x="11287" y="5465"/>
                  <a:pt x="11299" y="5418"/>
                </a:cubicBezTo>
                <a:cubicBezTo>
                  <a:pt x="11311" y="5358"/>
                  <a:pt x="11299" y="5299"/>
                  <a:pt x="11252" y="5263"/>
                </a:cubicBezTo>
                <a:lnTo>
                  <a:pt x="10621" y="4632"/>
                </a:lnTo>
                <a:lnTo>
                  <a:pt x="11478" y="2572"/>
                </a:lnTo>
                <a:cubicBezTo>
                  <a:pt x="11573" y="2501"/>
                  <a:pt x="11561" y="2429"/>
                  <a:pt x="11502" y="2382"/>
                </a:cubicBezTo>
                <a:cubicBezTo>
                  <a:pt x="11470" y="2350"/>
                  <a:pt x="11417" y="2334"/>
                  <a:pt x="11368" y="2334"/>
                </a:cubicBezTo>
                <a:cubicBezTo>
                  <a:pt x="11343" y="2334"/>
                  <a:pt x="11319" y="2338"/>
                  <a:pt x="11299" y="2346"/>
                </a:cubicBezTo>
                <a:lnTo>
                  <a:pt x="9275" y="3358"/>
                </a:lnTo>
                <a:lnTo>
                  <a:pt x="9001" y="2941"/>
                </a:lnTo>
                <a:cubicBezTo>
                  <a:pt x="8966" y="2905"/>
                  <a:pt x="8918" y="2870"/>
                  <a:pt x="8859" y="2870"/>
                </a:cubicBezTo>
                <a:cubicBezTo>
                  <a:pt x="8799" y="2870"/>
                  <a:pt x="8763" y="2894"/>
                  <a:pt x="8728" y="2929"/>
                </a:cubicBezTo>
                <a:lnTo>
                  <a:pt x="7656" y="4179"/>
                </a:lnTo>
                <a:lnTo>
                  <a:pt x="7656" y="4179"/>
                </a:lnTo>
                <a:lnTo>
                  <a:pt x="8120" y="2167"/>
                </a:lnTo>
                <a:cubicBezTo>
                  <a:pt x="8132" y="2132"/>
                  <a:pt x="8120" y="2084"/>
                  <a:pt x="8085" y="2036"/>
                </a:cubicBezTo>
                <a:cubicBezTo>
                  <a:pt x="8061" y="2001"/>
                  <a:pt x="8025" y="1977"/>
                  <a:pt x="7966" y="1965"/>
                </a:cubicBezTo>
                <a:lnTo>
                  <a:pt x="6965" y="1798"/>
                </a:lnTo>
                <a:lnTo>
                  <a:pt x="5930" y="72"/>
                </a:lnTo>
                <a:cubicBezTo>
                  <a:pt x="5894" y="24"/>
                  <a:pt x="5846" y="0"/>
                  <a:pt x="577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44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3093720" y="140761"/>
            <a:ext cx="5297130" cy="674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Conceptual to Physical Data Model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B93D7-7E23-416E-965B-DC1003D5A6A0}"/>
              </a:ext>
            </a:extLst>
          </p:cNvPr>
          <p:cNvSpPr txBox="1"/>
          <p:nvPr/>
        </p:nvSpPr>
        <p:spPr>
          <a:xfrm>
            <a:off x="556260" y="1280160"/>
            <a:ext cx="7749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paper , the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data model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represented using an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 relationship diagram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the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represented using </a:t>
            </a: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 the conversion of one data model to another , the following steps have been followed: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entity will be transformed into a node , and the constraints/ attributes of this entity will be transformed into the properties of the node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2E778-9CD5-4D6D-8B5B-820881C6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0" y="2720006"/>
            <a:ext cx="3741420" cy="2282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5;p41">
            <a:extLst>
              <a:ext uri="{FF2B5EF4-FFF2-40B4-BE49-F238E27FC236}">
                <a16:creationId xmlns:a16="http://schemas.microsoft.com/office/drawing/2014/main" id="{0C306D65-1814-4AFB-9189-0D0E216A3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720" y="140761"/>
            <a:ext cx="5297130" cy="674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of Conceptual to Physical Data Model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DE352-13A3-47E3-A315-E95D91A46CC4}"/>
              </a:ext>
            </a:extLst>
          </p:cNvPr>
          <p:cNvSpPr txBox="1"/>
          <p:nvPr/>
        </p:nvSpPr>
        <p:spPr>
          <a:xfrm>
            <a:off x="152400" y="1417588"/>
            <a:ext cx="6705600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 startAt="2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will, in general, be transformed into an 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between the nodes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depending specifically on the cardinality of the relationship. An arrowhead will be used to denote the ‘N’/’M’ side of the relation in one-many or many-many relations, such as 1:N or M:N . No arrowhead will be used in one-one relations</a:t>
            </a:r>
          </a:p>
          <a:p>
            <a:pPr marL="342900" indent="-342900">
              <a:buAutoNum type="arabicPeriod" startAt="2"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of  redundant entities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properties of the SPECIAL_NEED entity , can be easily included as attributes of the USER entity , and thus it can be dropped . </a:t>
            </a:r>
          </a:p>
          <a:p>
            <a:pPr marL="342900" indent="-342900">
              <a:buAutoNum type="arabicPeriod" startAt="2"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1B12AC-4E96-4044-946B-0F766954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383454"/>
            <a:ext cx="3221677" cy="1760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9E5457-A908-4E74-86A2-BF6E71004B54}"/>
              </a:ext>
            </a:extLst>
          </p:cNvPr>
          <p:cNvSpPr txBox="1"/>
          <p:nvPr/>
        </p:nvSpPr>
        <p:spPr>
          <a:xfrm>
            <a:off x="2291080" y="4018300"/>
            <a:ext cx="1735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solidFill>
                  <a:srgbClr val="7030A0"/>
                </a:solidFill>
              </a:rPr>
              <a:t>final graph representation of the NoSQL database application</a:t>
            </a:r>
          </a:p>
        </p:txBody>
      </p:sp>
    </p:spTree>
    <p:extLst>
      <p:ext uri="{BB962C8B-B14F-4D97-AF65-F5344CB8AC3E}">
        <p14:creationId xmlns:p14="http://schemas.microsoft.com/office/powerpoint/2010/main" val="116052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D81C-4407-474D-A1D4-88FBF79F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Sample Mobile Application from the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7D722-AAB5-442B-A62C-8E6A1720196F}"/>
              </a:ext>
            </a:extLst>
          </p:cNvPr>
          <p:cNvSpPr txBox="1"/>
          <p:nvPr/>
        </p:nvSpPr>
        <p:spPr>
          <a:xfrm>
            <a:off x="6066848" y="4483031"/>
            <a:ext cx="1508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Flowchart of application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E256E-8F5E-4773-BC5E-CF45360D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060" y="1311643"/>
            <a:ext cx="3651308" cy="30244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00CE2C-2375-4A88-A37A-A2AD5E5EB1CA}"/>
              </a:ext>
            </a:extLst>
          </p:cNvPr>
          <p:cNvSpPr txBox="1"/>
          <p:nvPr/>
        </p:nvSpPr>
        <p:spPr>
          <a:xfrm>
            <a:off x="393682" y="1220599"/>
            <a:ext cx="40309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users will be allowed to register and create an account.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traversing any route they wish , the user will have to enter the coordinates of travel , as well as their accessibility needs.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users may search if any accessibility information is available on the route they wish to travel.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users can also add new data including pictures and other accessibility information along their selected route , if not available.</a:t>
            </a:r>
          </a:p>
        </p:txBody>
      </p:sp>
    </p:spTree>
    <p:extLst>
      <p:ext uri="{BB962C8B-B14F-4D97-AF65-F5344CB8AC3E}">
        <p14:creationId xmlns:p14="http://schemas.microsoft.com/office/powerpoint/2010/main" val="166259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1140-F23E-4289-8E6C-6DBEB3A8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Screenshots from the application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FE72F9-E470-41C7-B104-4C9731DA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1" y="1580373"/>
            <a:ext cx="3429000" cy="2616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F830AA-1BBD-4920-A552-FFA2B4703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19" y="1580373"/>
            <a:ext cx="3277972" cy="26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9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8901A-C395-46B4-A402-F399151A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of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05A0C-ADB4-43A2-BF83-43BAF7118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2150" y="1314432"/>
            <a:ext cx="2720400" cy="338400"/>
          </a:xfrm>
        </p:spPr>
        <p:txBody>
          <a:bodyPr/>
          <a:lstStyle/>
          <a:p>
            <a:r>
              <a:rPr lang="en-IN" dirty="0"/>
              <a:t>Steps to be taken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069C922-3C14-41E9-AD95-5AFF24FDBAF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0960" y="1949538"/>
            <a:ext cx="4975860" cy="311014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IN" sz="1400" dirty="0"/>
              <a:t>Shown alongside is a map of the London Tube(metro system ) that provides information regarding 4 kinds of accessibility information : wheelchair /step-free access, washrooms , elevators and accessible </a:t>
            </a:r>
            <a:r>
              <a:rPr lang="en-IN" sz="1200" dirty="0"/>
              <a:t>river</a:t>
            </a:r>
            <a:r>
              <a:rPr lang="en-IN" sz="1400" dirty="0"/>
              <a:t> services at any station</a:t>
            </a:r>
            <a:r>
              <a:rPr lang="en-IN" dirty="0"/>
              <a:t>.</a:t>
            </a:r>
          </a:p>
          <a:p>
            <a:pPr marL="0" indent="0"/>
            <a:endParaRPr lang="en-IN" dirty="0"/>
          </a:p>
          <a:p>
            <a:pPr marL="0" indent="0"/>
            <a:r>
              <a:rPr lang="en-IN" sz="1400" dirty="0"/>
              <a:t>2. We will be using the data provided through the map to identify different entities like station , accessibility service (1 entity for each) and line (as many lines pass through a station and on line goes to many stations).</a:t>
            </a:r>
          </a:p>
          <a:p>
            <a:pPr marL="342900" indent="-342900">
              <a:buAutoNum type="arabicPeriod"/>
            </a:pPr>
            <a:endParaRPr lang="en-IN" sz="1400" dirty="0"/>
          </a:p>
          <a:p>
            <a:pPr marL="0" indent="0"/>
            <a:r>
              <a:rPr lang="en-IN" sz="1400" dirty="0"/>
              <a:t>3. We will then be creating nodes for each of the entities using Neo4j software to model them showing different relationships</a:t>
            </a:r>
            <a:r>
              <a:rPr lang="en-IN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72551-42F4-4E64-B816-DAD8E74CD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725" y="1483632"/>
            <a:ext cx="3531569" cy="2392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752E8-FB0A-4762-B289-82D83B77FC0C}"/>
              </a:ext>
            </a:extLst>
          </p:cNvPr>
          <p:cNvSpPr txBox="1"/>
          <p:nvPr/>
        </p:nvSpPr>
        <p:spPr>
          <a:xfrm>
            <a:off x="5737859" y="3972887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London Underground Map</a:t>
            </a:r>
          </a:p>
        </p:txBody>
      </p:sp>
    </p:spTree>
    <p:extLst>
      <p:ext uri="{BB962C8B-B14F-4D97-AF65-F5344CB8AC3E}">
        <p14:creationId xmlns:p14="http://schemas.microsoft.com/office/powerpoint/2010/main" val="4127347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DD0A-0EED-4EE1-B975-40884F48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small Example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75DD5FA-2A22-428A-8BFA-A11B1E16965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0" y="1526739"/>
            <a:ext cx="3635870" cy="2245394"/>
          </a:xfrm>
        </p:spPr>
        <p:txBody>
          <a:bodyPr/>
          <a:lstStyle/>
          <a:p>
            <a:r>
              <a:rPr lang="en-IN" dirty="0"/>
              <a:t>1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IN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 Alongside is the travel information for the station Kings Cross St. Pancras that passes through the C</a:t>
            </a:r>
            <a:r>
              <a:rPr lang="en-US" sz="14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ircle</a:t>
            </a:r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Piccadilly, Hammersmith &amp; City, Northern, Metropolitan and Victoria lines.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It has wheelchair support as well as elevator services.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We would be creating an entity for the station showing a HAS-A relationship between the station and accessibility services and a PASSES-THROUGH relation between the station and the lines.</a:t>
            </a: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We can similarly model the remaining stations</a:t>
            </a:r>
            <a:endParaRPr lang="en-IN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721778-2135-43B6-B656-300052DA0F1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539740" y="1188339"/>
            <a:ext cx="2720400" cy="338400"/>
          </a:xfrm>
        </p:spPr>
        <p:txBody>
          <a:bodyPr/>
          <a:lstStyle/>
          <a:p>
            <a:r>
              <a:rPr lang="en-IN" dirty="0"/>
              <a:t>Accessibility and travel  information for  King’s Cross St. Pancras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6AB90-F637-4C44-8C2E-B93E199F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56" y="2510225"/>
            <a:ext cx="1524213" cy="168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5CB26-9F03-40F5-AFFE-32801161C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0" y="4366999"/>
            <a:ext cx="2915159" cy="4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6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D3BBBC-665F-4872-8A89-94F2D96BE980}"/>
              </a:ext>
            </a:extLst>
          </p:cNvPr>
          <p:cNvSpPr txBox="1"/>
          <p:nvPr/>
        </p:nvSpPr>
        <p:spPr>
          <a:xfrm>
            <a:off x="600364" y="1311564"/>
            <a:ext cx="7850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Authors have acknowledged the fact that document databases tend to have a dynamic schema , and thus it is important to design the NoSQL schema correctly 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, no standard guidelines have as such been created that state the set of steps to be followed while implementing the NoSQL database.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, the authors have created their own set of guidelines for implementing the NoSQL database 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it , they have created an application whose data is sourced from a server that primarily operates on a graph-based schema, connected to the database using REST API 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5464-1738-490A-A2DA-280C6F7D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Bibliography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72C591-8D8D-40D7-827C-F7F1C04DE9A5}"/>
              </a:ext>
            </a:extLst>
          </p:cNvPr>
          <p:cNvSpPr txBox="1"/>
          <p:nvPr/>
        </p:nvSpPr>
        <p:spPr>
          <a:xfrm>
            <a:off x="480060" y="1478280"/>
            <a:ext cx="79781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Link to paper:</a:t>
            </a:r>
          </a:p>
          <a:p>
            <a:r>
              <a:rPr lang="en-IN" dirty="0">
                <a:hlinkClick r:id="rId2"/>
              </a:rPr>
              <a:t>http://ceur-ws.org/Vol-2083/paper-10.pdf</a:t>
            </a:r>
            <a:endParaRPr lang="en-IN" dirty="0"/>
          </a:p>
          <a:p>
            <a:r>
              <a:rPr lang="en-IN" dirty="0"/>
              <a:t>2. Link to extended paper providing information on scraping data from transport websites for creating a graph based model</a:t>
            </a:r>
          </a:p>
          <a:p>
            <a:r>
              <a:rPr lang="en-IN" dirty="0">
                <a:hlinkClick r:id="rId3"/>
              </a:rPr>
              <a:t>https://ieeexplore.ieee.org/stamp/stamp.jsp?arnumber=8782469</a:t>
            </a:r>
            <a:endParaRPr lang="en-IN" dirty="0"/>
          </a:p>
          <a:p>
            <a:r>
              <a:rPr lang="en-IN" dirty="0"/>
              <a:t>3. London Underground Map with accessibility information</a:t>
            </a:r>
          </a:p>
          <a:p>
            <a:r>
              <a:rPr lang="en-IN" dirty="0">
                <a:hlinkClick r:id="rId4"/>
              </a:rPr>
              <a:t>http://content.tfl.gov.uk/step-free-tube-guide-map.pdf</a:t>
            </a:r>
            <a:endParaRPr lang="en-IN" dirty="0"/>
          </a:p>
          <a:p>
            <a:r>
              <a:rPr lang="en-IN" dirty="0"/>
              <a:t>4. Links to Neo4j resources:</a:t>
            </a:r>
          </a:p>
          <a:p>
            <a:r>
              <a:rPr lang="en-IN" dirty="0">
                <a:hlinkClick r:id="rId5"/>
              </a:rPr>
              <a:t>https://neo4j.com/developer/get-started/</a:t>
            </a:r>
            <a:endParaRPr lang="en-IN" dirty="0"/>
          </a:p>
          <a:p>
            <a:r>
              <a:rPr lang="en-IN" dirty="0">
                <a:hlinkClick r:id="rId6"/>
              </a:rPr>
              <a:t>https://neo4j.com/blog/neo4j-video-tutorials/</a:t>
            </a:r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131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1544014" y="1489414"/>
            <a:ext cx="6647100" cy="17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1248447" y="375321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subTitle" idx="1"/>
          </p:nvPr>
        </p:nvSpPr>
        <p:spPr>
          <a:xfrm>
            <a:off x="599596" y="1707129"/>
            <a:ext cx="242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About The Paper</a:t>
            </a:r>
            <a:endParaRPr dirty="0"/>
          </a:p>
        </p:txBody>
      </p:sp>
      <p:sp>
        <p:nvSpPr>
          <p:cNvPr id="162" name="Google Shape;162;p34"/>
          <p:cNvSpPr txBox="1">
            <a:spLocks noGrp="1"/>
          </p:cNvSpPr>
          <p:nvPr>
            <p:ph type="title" idx="3"/>
          </p:nvPr>
        </p:nvSpPr>
        <p:spPr>
          <a:xfrm>
            <a:off x="905746" y="1315552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A156C-F861-4721-B3ED-4F6B49658A2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211797" y="1661361"/>
            <a:ext cx="2720400" cy="338400"/>
          </a:xfrm>
        </p:spPr>
        <p:txBody>
          <a:bodyPr/>
          <a:lstStyle/>
          <a:p>
            <a:r>
              <a:rPr lang="en-IN" dirty="0"/>
              <a:t>About NoSQL databases</a:t>
            </a:r>
          </a:p>
        </p:txBody>
      </p:sp>
      <p:sp>
        <p:nvSpPr>
          <p:cNvPr id="165" name="Google Shape;165;p34"/>
          <p:cNvSpPr txBox="1">
            <a:spLocks noGrp="1"/>
          </p:cNvSpPr>
          <p:nvPr>
            <p:ph type="title" idx="6"/>
          </p:nvPr>
        </p:nvSpPr>
        <p:spPr>
          <a:xfrm>
            <a:off x="3847347" y="1315552"/>
            <a:ext cx="1811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166" name="Google Shape;166;p34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Framework of the Project</a:t>
            </a:r>
            <a:endParaRPr dirty="0"/>
          </a:p>
        </p:txBody>
      </p:sp>
      <p:sp>
        <p:nvSpPr>
          <p:cNvPr id="168" name="Google Shape;168;p34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169" name="Google Shape;169;p34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Designing the Conceptual Data Model</a:t>
            </a:r>
            <a:endParaRPr dirty="0"/>
          </a:p>
        </p:txBody>
      </p:sp>
      <p:sp>
        <p:nvSpPr>
          <p:cNvPr id="171" name="Google Shape;171;p34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04</a:t>
            </a:r>
            <a:endParaRPr dirty="0"/>
          </a:p>
        </p:txBody>
      </p:sp>
      <p:sp>
        <p:nvSpPr>
          <p:cNvPr id="172" name="Google Shape;172;p34"/>
          <p:cNvSpPr txBox="1">
            <a:spLocks noGrp="1"/>
          </p:cNvSpPr>
          <p:nvPr>
            <p:ph type="subTitle" idx="1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Design of NoSQL Schema</a:t>
            </a:r>
            <a:endParaRPr dirty="0"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 idx="1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</a:t>
            </a:r>
            <a:endParaRPr dirty="0"/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Implementation&amp; Conclusion</a:t>
            </a:r>
            <a:endParaRPr dirty="0"/>
          </a:p>
        </p:txBody>
      </p:sp>
      <p:sp>
        <p:nvSpPr>
          <p:cNvPr id="177" name="Google Shape;177;p34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06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720000" y="4055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IN" dirty="0"/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33"/>
          <p:cNvSpPr txBox="1">
            <a:spLocks noGrp="1"/>
          </p:cNvSpPr>
          <p:nvPr>
            <p:ph type="body" idx="1"/>
          </p:nvPr>
        </p:nvSpPr>
        <p:spPr>
          <a:xfrm>
            <a:off x="502920" y="1092802"/>
            <a:ext cx="7921080" cy="3622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bg2">
                    <a:lumMod val="50000"/>
                  </a:schemeClr>
                </a:solidFill>
              </a:rPr>
              <a:t>Aim of the study:</a:t>
            </a:r>
            <a:endParaRPr lang="en-I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IN" sz="1400" b="1" dirty="0"/>
              <a:t>Firstly , the study conducted aims to obtain more information on the current status of how information on accessible transport routes is available to those who require it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b="1" dirty="0"/>
              <a:t>To create an open repository of accessible transport routes , through data derived from existing databases on transport routes and crowdsourcing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b="1" dirty="0"/>
              <a:t>To make this data available to those requiring to use these transport routes , specifically to those with special needs</a:t>
            </a:r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IN" sz="1400" b="1" dirty="0"/>
              <a:t>The authors aim to implement this study by the use of a NoSQL means – graphs , ER diagrams , etc.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14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sz="1800" b="1" dirty="0">
                <a:solidFill>
                  <a:schemeClr val="bg2">
                    <a:lumMod val="50000"/>
                  </a:schemeClr>
                </a:solidFill>
              </a:rPr>
              <a:t>About the Authors and premise of Publication 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IN" sz="1400" b="1" dirty="0"/>
              <a:t> The paper has been co –authored by the following authors and presented in </a:t>
            </a:r>
            <a:r>
              <a:rPr lang="en-US" sz="1400" b="1" dirty="0"/>
              <a:t>Workshop Proceedings of the EDBT/ICDT 2018 Joint Conference in March 2018, in Vienna , Austria.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IN" sz="1400" b="1" dirty="0" err="1">
                <a:solidFill>
                  <a:schemeClr val="bg2">
                    <a:lumMod val="50000"/>
                  </a:schemeClr>
                </a:solidFill>
              </a:rPr>
              <a:t>Belén</a:t>
            </a:r>
            <a:r>
              <a:rPr lang="en-IN" sz="1400" b="1" dirty="0">
                <a:solidFill>
                  <a:schemeClr val="bg2">
                    <a:lumMod val="50000"/>
                  </a:schemeClr>
                </a:solidFill>
              </a:rPr>
              <a:t> Vela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      2. </a:t>
            </a:r>
            <a:r>
              <a:rPr lang="en-IN" sz="1400" b="1" dirty="0">
                <a:solidFill>
                  <a:schemeClr val="bg2">
                    <a:lumMod val="50000"/>
                  </a:schemeClr>
                </a:solidFill>
              </a:rPr>
              <a:t>José María </a:t>
            </a:r>
            <a:r>
              <a:rPr lang="en-IN" sz="1400" b="1" dirty="0" err="1">
                <a:solidFill>
                  <a:schemeClr val="bg2">
                    <a:lumMod val="50000"/>
                  </a:schemeClr>
                </a:solidFill>
              </a:rPr>
              <a:t>Cavero</a:t>
            </a:r>
            <a:r>
              <a:rPr lang="en-IN" sz="1400" b="1" dirty="0">
                <a:solidFill>
                  <a:schemeClr val="bg2">
                    <a:lumMod val="50000"/>
                  </a:schemeClr>
                </a:solidFill>
              </a:rPr>
              <a:t>       3. Paloma </a:t>
            </a:r>
            <a:r>
              <a:rPr lang="en-IN" sz="1400" b="1" dirty="0" err="1">
                <a:solidFill>
                  <a:schemeClr val="bg2">
                    <a:lumMod val="50000"/>
                  </a:schemeClr>
                </a:solidFill>
              </a:rPr>
              <a:t>Cáceres</a:t>
            </a:r>
            <a:r>
              <a:rPr lang="en-IN" sz="1400" b="1" dirty="0">
                <a:solidFill>
                  <a:schemeClr val="bg2">
                    <a:lumMod val="50000"/>
                  </a:schemeClr>
                </a:solidFill>
              </a:rPr>
              <a:t>       4.</a:t>
            </a:r>
            <a:r>
              <a:rPr lang="en-IN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N" sz="1400" b="1" dirty="0" err="1">
                <a:solidFill>
                  <a:schemeClr val="bg2">
                    <a:lumMod val="50000"/>
                  </a:schemeClr>
                </a:solidFill>
              </a:rPr>
              <a:t>Almudena</a:t>
            </a:r>
            <a:r>
              <a:rPr lang="en-IN" sz="1400" b="1" dirty="0">
                <a:solidFill>
                  <a:schemeClr val="bg2">
                    <a:lumMod val="50000"/>
                  </a:schemeClr>
                </a:solidFill>
              </a:rPr>
              <a:t> Sierra    5.</a:t>
            </a:r>
            <a:r>
              <a:rPr lang="en-IN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N" sz="1400" b="1" dirty="0">
                <a:solidFill>
                  <a:schemeClr val="bg2">
                    <a:lumMod val="50000"/>
                  </a:schemeClr>
                </a:solidFill>
              </a:rPr>
              <a:t>Carlos Cuesta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IN" sz="1400" b="1" dirty="0"/>
          </a:p>
          <a:p>
            <a:pPr marL="342900" indent="-342900">
              <a:buClr>
                <a:schemeClr val="dk1"/>
              </a:buClr>
              <a:buSzPts val="1100"/>
              <a:buFont typeface="Arial"/>
              <a:buAutoNum type="arabicPeriod"/>
            </a:pPr>
            <a:endParaRPr lang="en-IN" sz="14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IN" sz="14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IN" sz="14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IN" sz="1400" b="1" dirty="0"/>
          </a:p>
          <a:p>
            <a:pPr marL="342900" indent="-342900">
              <a:buClr>
                <a:schemeClr val="dk1"/>
              </a:buClr>
              <a:buSzPts val="1100"/>
            </a:pPr>
            <a:endParaRPr lang="en-IN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IN" sz="14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IN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660-A283-440D-8E54-B22DD924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105" y="463498"/>
            <a:ext cx="6647100" cy="5727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NoSQL Databases</a:t>
            </a:r>
          </a:p>
        </p:txBody>
      </p:sp>
      <p:pic>
        <p:nvPicPr>
          <p:cNvPr id="1026" name="Picture 2" descr="Image result for what are nosql databases">
            <a:extLst>
              <a:ext uri="{FF2B5EF4-FFF2-40B4-BE49-F238E27FC236}">
                <a16:creationId xmlns:a16="http://schemas.microsoft.com/office/drawing/2014/main" id="{C45EE22C-E9A2-436F-8C7F-AB25933C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73" y="1129377"/>
            <a:ext cx="6173355" cy="14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52A3C-E927-460E-A9AA-F1629DD55428}"/>
              </a:ext>
            </a:extLst>
          </p:cNvPr>
          <p:cNvSpPr txBox="1"/>
          <p:nvPr/>
        </p:nvSpPr>
        <p:spPr>
          <a:xfrm>
            <a:off x="775855" y="2872509"/>
            <a:ext cx="7692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 database designs are used to model the data in a way that has not been modelled by using tables , such as graphs or key value pairs.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provide the following advantages: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a. They allow us to store unstructured/ semi structured data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b. They allow easy updates to schemas and fields.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c. They can handle large volumes of data at a high speed using a scaled-out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architecture</a:t>
            </a:r>
            <a:r>
              <a:rPr lang="en-IN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82339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2E82-EA68-42C4-A1B6-8C4E4943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900" y="261550"/>
            <a:ext cx="6647100" cy="5727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the Research Conducted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6F3B0-3627-4F40-832F-07D975502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900" y="968850"/>
            <a:ext cx="2835300" cy="338400"/>
          </a:xfrm>
        </p:spPr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the Study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A0B610-2929-4D9D-97B0-914BFC473D2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088100" y="1376850"/>
            <a:ext cx="2835300" cy="3505100"/>
          </a:xfrm>
        </p:spPr>
        <p:txBody>
          <a:bodyPr/>
          <a:lstStyle/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World Bank , nearly 15% of the world’s population falls under the ‘specially abled’ category.</a:t>
            </a:r>
          </a:p>
          <a:p>
            <a:pPr marL="0" indent="0">
              <a:buNone/>
            </a:pPr>
            <a:endParaRPr lang="en-IN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people who fall under this category require some type of special assistance in accessing information to public transport.</a:t>
            </a:r>
          </a:p>
          <a:p>
            <a:pPr marL="0" indent="0">
              <a:buNone/>
            </a:pPr>
            <a:endParaRPr lang="en-IN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have been several initiatives whose objective is to improve accessibility to public transport for people with disabilities.</a:t>
            </a:r>
          </a:p>
          <a:p>
            <a:endParaRPr lang="en-IN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has been carried out in order to analyse the websites and mobile applications that provide information regarding the accessibility of public transport</a:t>
            </a:r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D4503B-7D08-4488-9118-C8374C8C48A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84900" y="959900"/>
            <a:ext cx="2835300" cy="338400"/>
          </a:xfrm>
        </p:spPr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has been conducted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C59FECC-1261-40E3-8405-82B32C3AE7C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80150" y="1423950"/>
            <a:ext cx="2835300" cy="2295600"/>
          </a:xfrm>
        </p:spPr>
        <p:txBody>
          <a:bodyPr/>
          <a:lstStyle/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regard to public transport users , they have identified six accessibility levels , and have grouped the data available into categories that target the person’s auditory , visual needs , among others.</a:t>
            </a:r>
          </a:p>
          <a:p>
            <a:pPr marL="0" indent="0">
              <a:buNone/>
            </a:pPr>
            <a:endParaRPr lang="en-IN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regard to public transport data , they have identified not only the quantity of information available , but also if it can be reused in the simple format from the web.</a:t>
            </a:r>
          </a:p>
          <a:p>
            <a:endParaRPr lang="en-IN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significant loopholes in the various websites that provide information </a:t>
            </a:r>
            <a:r>
              <a: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regarding accessible journeys and service-based routing using public transport, due to lack of  open and reusable data.</a:t>
            </a:r>
          </a:p>
          <a:p>
            <a:endParaRPr lang="en-US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address this, they have created a huge data repository under the </a:t>
            </a:r>
            <a:r>
              <a:rPr lang="en-US" sz="11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Access@City </a:t>
            </a:r>
            <a:r>
              <a:rPr lang="en-US" sz="1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that utilizes a NoSQL graph-oriented database. </a:t>
            </a:r>
            <a:endParaRPr lang="en-IN" sz="1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6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1047959" y="175650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of the Project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9FCF44-9753-4614-A13E-E8ABAB4B2C73}"/>
                  </a:ext>
                </a:extLst>
              </p14:cNvPr>
              <p14:cNvContentPartPr/>
              <p14:nvPr/>
            </p14:nvContentPartPr>
            <p14:xfrm>
              <a:off x="2948580" y="212574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9FCF44-9753-4614-A13E-E8ABAB4B2C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9940" y="21171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AF7BE83A-09A9-4E9E-AD7C-F02E311A182D}"/>
              </a:ext>
            </a:extLst>
          </p:cNvPr>
          <p:cNvSpPr/>
          <p:nvPr/>
        </p:nvSpPr>
        <p:spPr>
          <a:xfrm>
            <a:off x="3078480" y="982980"/>
            <a:ext cx="2148840" cy="3581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Access@City Project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C1C941-7184-4509-9EAB-21F0FE440365}"/>
              </a:ext>
            </a:extLst>
          </p:cNvPr>
          <p:cNvSpPr/>
          <p:nvPr/>
        </p:nvSpPr>
        <p:spPr>
          <a:xfrm>
            <a:off x="3185166" y="1714500"/>
            <a:ext cx="2092615" cy="4006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Gather data </a:t>
            </a:r>
          </a:p>
        </p:txBody>
      </p: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250A9C17-DD09-4967-8D5E-A45FBEF97F61}"/>
              </a:ext>
            </a:extLst>
          </p:cNvPr>
          <p:cNvCxnSpPr>
            <a:stCxn id="27" idx="2"/>
          </p:cNvCxnSpPr>
          <p:nvPr/>
        </p:nvCxnSpPr>
        <p:spPr>
          <a:xfrm>
            <a:off x="4152900" y="1341120"/>
            <a:ext cx="0" cy="35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Rectangle 259">
            <a:extLst>
              <a:ext uri="{FF2B5EF4-FFF2-40B4-BE49-F238E27FC236}">
                <a16:creationId xmlns:a16="http://schemas.microsoft.com/office/drawing/2014/main" id="{E6B8D6F1-FB98-4CE7-BCF7-3D168E3291EB}"/>
              </a:ext>
            </a:extLst>
          </p:cNvPr>
          <p:cNvSpPr/>
          <p:nvPr/>
        </p:nvSpPr>
        <p:spPr>
          <a:xfrm>
            <a:off x="1313161" y="2705100"/>
            <a:ext cx="1414800" cy="48072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Web Scraping</a:t>
            </a: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B4AA83AC-E820-4CC6-9A41-50A336FA8E34}"/>
              </a:ext>
            </a:extLst>
          </p:cNvPr>
          <p:cNvSpPr/>
          <p:nvPr/>
        </p:nvSpPr>
        <p:spPr>
          <a:xfrm>
            <a:off x="3515699" y="2621810"/>
            <a:ext cx="1711621" cy="4006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Crowdsourcing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AAC8BCD-CB0B-48E1-99E9-8D561A0E8787}"/>
              </a:ext>
            </a:extLst>
          </p:cNvPr>
          <p:cNvSpPr/>
          <p:nvPr/>
        </p:nvSpPr>
        <p:spPr>
          <a:xfrm>
            <a:off x="6365580" y="2662560"/>
            <a:ext cx="1465259" cy="5117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Existing traffic sensors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64BF303D-0B59-48F9-B8C1-3D71187D8E7A}"/>
              </a:ext>
            </a:extLst>
          </p:cNvPr>
          <p:cNvSpPr/>
          <p:nvPr/>
        </p:nvSpPr>
        <p:spPr>
          <a:xfrm>
            <a:off x="3375660" y="3382300"/>
            <a:ext cx="1902121" cy="58667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Feed an open data repository with a service generation layer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D8D09AB9-9C2E-40C8-8DA5-758DA95B650A}"/>
              </a:ext>
            </a:extLst>
          </p:cNvPr>
          <p:cNvSpPr/>
          <p:nvPr/>
        </p:nvSpPr>
        <p:spPr>
          <a:xfrm>
            <a:off x="2758441" y="4279867"/>
            <a:ext cx="364998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SGL generates customized APIs for access to different users through mobile applications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73A984C9-EDBD-4264-9767-C58B0E5B41F8}"/>
              </a:ext>
            </a:extLst>
          </p:cNvPr>
          <p:cNvCxnSpPr>
            <a:stCxn id="30" idx="2"/>
          </p:cNvCxnSpPr>
          <p:nvPr/>
        </p:nvCxnSpPr>
        <p:spPr>
          <a:xfrm flipH="1">
            <a:off x="2141220" y="2115120"/>
            <a:ext cx="2090254" cy="61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7FFE73B-3060-4620-955E-075AC01EE1A6}"/>
              </a:ext>
            </a:extLst>
          </p:cNvPr>
          <p:cNvCxnSpPr/>
          <p:nvPr/>
        </p:nvCxnSpPr>
        <p:spPr>
          <a:xfrm>
            <a:off x="167640" y="8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114537D-7614-42D8-8A07-4ED65D0A6917}"/>
              </a:ext>
            </a:extLst>
          </p:cNvPr>
          <p:cNvCxnSpPr>
            <a:stCxn id="30" idx="2"/>
          </p:cNvCxnSpPr>
          <p:nvPr/>
        </p:nvCxnSpPr>
        <p:spPr>
          <a:xfrm>
            <a:off x="4231474" y="2115120"/>
            <a:ext cx="0" cy="479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3DF03ACD-E354-4D91-9998-A59B74A119E3}"/>
              </a:ext>
            </a:extLst>
          </p:cNvPr>
          <p:cNvCxnSpPr>
            <a:stCxn id="30" idx="2"/>
          </p:cNvCxnSpPr>
          <p:nvPr/>
        </p:nvCxnSpPr>
        <p:spPr>
          <a:xfrm>
            <a:off x="4231474" y="2115120"/>
            <a:ext cx="2134106" cy="52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19621B6-82B1-4EC4-B1E9-2DFE0E8AD69B}"/>
              </a:ext>
            </a:extLst>
          </p:cNvPr>
          <p:cNvCxnSpPr/>
          <p:nvPr/>
        </p:nvCxnSpPr>
        <p:spPr>
          <a:xfrm>
            <a:off x="4231474" y="3022430"/>
            <a:ext cx="0" cy="35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459F6B7-0494-46F7-A285-24E4C48AD6DA}"/>
              </a:ext>
            </a:extLst>
          </p:cNvPr>
          <p:cNvCxnSpPr>
            <a:stCxn id="271" idx="2"/>
          </p:cNvCxnSpPr>
          <p:nvPr/>
        </p:nvCxnSpPr>
        <p:spPr>
          <a:xfrm>
            <a:off x="4326721" y="3968970"/>
            <a:ext cx="1439" cy="36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1CEDBED-EAFE-494B-97B8-B80E6DBEDCC0}"/>
              </a:ext>
            </a:extLst>
          </p:cNvPr>
          <p:cNvCxnSpPr>
            <a:stCxn id="260" idx="2"/>
          </p:cNvCxnSpPr>
          <p:nvPr/>
        </p:nvCxnSpPr>
        <p:spPr>
          <a:xfrm>
            <a:off x="2020561" y="3185826"/>
            <a:ext cx="1355099" cy="19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7052C0A-1262-44BC-9D51-7B78C3CD141C}"/>
              </a:ext>
            </a:extLst>
          </p:cNvPr>
          <p:cNvCxnSpPr>
            <a:stCxn id="264" idx="2"/>
          </p:cNvCxnSpPr>
          <p:nvPr/>
        </p:nvCxnSpPr>
        <p:spPr>
          <a:xfrm flipH="1">
            <a:off x="5277781" y="3174300"/>
            <a:ext cx="1820429" cy="2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27" grpId="0" animBg="1"/>
      <p:bldP spid="30" grpId="0" animBg="1"/>
      <p:bldP spid="260" grpId="0" animBg="1"/>
      <p:bldP spid="263" grpId="0" animBg="1"/>
      <p:bldP spid="264" grpId="0" animBg="1"/>
      <p:bldP spid="271" grpId="0" animBg="1"/>
      <p:bldP spid="2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3EDF-87D7-4904-A9D3-8777CB51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450" y="275828"/>
            <a:ext cx="6647100" cy="57270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D9391-082B-478E-936E-0955D0914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050" y="1027775"/>
            <a:ext cx="2720400" cy="338400"/>
          </a:xfrm>
        </p:spPr>
        <p:txBody>
          <a:bodyPr/>
          <a:lstStyle/>
          <a:p>
            <a:r>
              <a:rPr lang="en-IN" dirty="0"/>
              <a:t>Steps Followed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CA1BD69-E307-40E6-81BB-DC0050C3AD6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23750" y="1486184"/>
            <a:ext cx="3949800" cy="3206466"/>
          </a:xfrm>
        </p:spPr>
        <p:txBody>
          <a:bodyPr/>
          <a:lstStyle/>
          <a:p>
            <a:pPr algn="l"/>
            <a:r>
              <a: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  The framework of the paper rests on the</a:t>
            </a:r>
          </a:p>
          <a:p>
            <a:pPr algn="l"/>
            <a:r>
              <a:rPr lang="en-IN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Access@City project </a:t>
            </a:r>
            <a:r>
              <a: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whose aim is to 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define a technological framework for the processing, management and exploitation of open data with the goal of promoting accessibility to city public transport.</a:t>
            </a:r>
          </a:p>
          <a:p>
            <a:pPr algn="l"/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The project initially aims to create a huge data repository through data derived from three sources:</a:t>
            </a:r>
          </a:p>
          <a:p>
            <a:pPr marL="0" indent="0" algn="l"/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Existing open data obtained through web scraping.</a:t>
            </a:r>
          </a:p>
          <a:p>
            <a:pPr marL="0" indent="0"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Private data , obtained through crowdsourcing from users’ mobile applications, and processed using Big Data techniques </a:t>
            </a:r>
          </a:p>
          <a:p>
            <a:pPr marL="0" indent="0"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 Data obtained from already existing traffic sensors , in the context of a smart city</a:t>
            </a:r>
          </a:p>
          <a:p>
            <a:pPr marL="0" indent="0" algn="l"/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 data is then semantically organized , and feeds an open data management system , that consists of a repository and a service generation layer. </a:t>
            </a:r>
          </a:p>
          <a:p>
            <a:pPr marL="0" indent="0" algn="l"/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The service generation layer is able to generate customized APIs for the consumers , for access to these transport routes through mobile applications</a:t>
            </a:r>
            <a:endParaRPr lang="en-IN" sz="105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7AC060-A612-405F-A1BE-959A050844F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02000" y="1049075"/>
            <a:ext cx="2720400" cy="338400"/>
          </a:xfrm>
        </p:spPr>
        <p:txBody>
          <a:bodyPr/>
          <a:lstStyle/>
          <a:p>
            <a:r>
              <a:rPr lang="en-IN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E84995-3AD9-4A92-815C-32E1FCB2D3D0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CF7917-3AA8-463A-8996-0A819FEDA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1588022"/>
            <a:ext cx="3784700" cy="25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798870" y="300245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	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step: Designing the data model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E3C16E-60A9-4C7B-B08C-92B7D71CF001}"/>
              </a:ext>
            </a:extLst>
          </p:cNvPr>
          <p:cNvSpPr txBox="1"/>
          <p:nvPr/>
        </p:nvSpPr>
        <p:spPr>
          <a:xfrm>
            <a:off x="365760" y="1173182"/>
            <a:ext cx="4792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acquiring data  the next step is to represent it using a NoSQL database, for this , as with any data model the following three schemas have been implemented: 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2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Schema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data gathered , is analysed , so that the various entities, their attributes , and the relationships among them can be identified. 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Schema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step is used to provide a structure to the conceptual data model elements , thus improving the maintainability of the NoSQL database.</a:t>
            </a:r>
          </a:p>
          <a:p>
            <a:pPr marL="342900" indent="-342900">
              <a:buAutoNum type="arabicPeriod" startAt="3"/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 startAt="3"/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Schema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translation of the above mentioned logical Schema into the final graph oriented /NoSQL database (which is the physical schema) is carried out using Neo4j , one of the most popular graph oriented database systems</a:t>
            </a:r>
          </a:p>
          <a:p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17756B-4582-49B7-8B84-46B0FC01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0" y="1054806"/>
            <a:ext cx="3078480" cy="3572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/>
          </p:nvPr>
        </p:nvSpPr>
        <p:spPr>
          <a:xfrm>
            <a:off x="1911390" y="9538"/>
            <a:ext cx="6647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aforementioned schemas into designing an Application</a:t>
            </a:r>
            <a:r>
              <a:rPr lang="en-IN" sz="2000" b="1" dirty="0"/>
              <a:t> </a:t>
            </a:r>
            <a:endParaRPr sz="2000" b="1" dirty="0"/>
          </a:p>
        </p:txBody>
      </p:sp>
      <p:sp>
        <p:nvSpPr>
          <p:cNvPr id="315" name="Google Shape;315;p44"/>
          <p:cNvSpPr txBox="1">
            <a:spLocks noGrp="1"/>
          </p:cNvSpPr>
          <p:nvPr>
            <p:ph type="subTitle" idx="1"/>
          </p:nvPr>
        </p:nvSpPr>
        <p:spPr>
          <a:xfrm>
            <a:off x="361378" y="604685"/>
            <a:ext cx="2835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of the Application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44"/>
          <p:cNvSpPr txBox="1">
            <a:spLocks noGrp="1"/>
          </p:cNvSpPr>
          <p:nvPr>
            <p:ph type="subTitle" idx="2"/>
          </p:nvPr>
        </p:nvSpPr>
        <p:spPr>
          <a:xfrm>
            <a:off x="361378" y="1346585"/>
            <a:ext cx="2835300" cy="2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</a:pPr>
            <a:r>
              <a:rPr lang="en-I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Register/ Login by the user . This will create a USER Entity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</a:pPr>
            <a:r>
              <a:rPr lang="en-I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The special needs of the user are stored in the SPECIAL_NEED entity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</a:pPr>
            <a:r>
              <a:rPr lang="en-I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 The user enters a at least two points of travel , a start point and an intermediate/ end point represented by X,Y coordinates , modelled by the POINT entity.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</a:pPr>
            <a:r>
              <a:rPr lang="en-IN" sz="1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connected to the database through the REST API.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</a:pPr>
            <a:endParaRPr lang="en-IN" sz="1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</a:pPr>
            <a:endParaRPr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85A92-6205-4824-BC8F-630201087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19" y="1077604"/>
            <a:ext cx="4805225" cy="29882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A46D71-B9B7-4A01-A618-744F72389A43}"/>
              </a:ext>
            </a:extLst>
          </p:cNvPr>
          <p:cNvSpPr txBox="1"/>
          <p:nvPr/>
        </p:nvSpPr>
        <p:spPr>
          <a:xfrm>
            <a:off x="3440501" y="4427419"/>
            <a:ext cx="4671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In the conceptual data model , the ROUTE entity is made up of the POINT entities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</TotalTime>
  <Words>1676</Words>
  <Application>Microsoft Office PowerPoint</Application>
  <PresentationFormat>On-screen Show (16:9)</PresentationFormat>
  <Paragraphs>152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Times New Roman</vt:lpstr>
      <vt:lpstr>Calibri</vt:lpstr>
      <vt:lpstr>Arial</vt:lpstr>
      <vt:lpstr>Calibri Light</vt:lpstr>
      <vt:lpstr>Kanit</vt:lpstr>
      <vt:lpstr>Office Theme</vt:lpstr>
      <vt:lpstr>NoSQL Graph-Oriented Database to Store Accessible Transport Routes </vt:lpstr>
      <vt:lpstr>Table of Contents</vt:lpstr>
      <vt:lpstr>About the paper</vt:lpstr>
      <vt:lpstr>About NoSQL Databases</vt:lpstr>
      <vt:lpstr>Flow of the Research Conducted</vt:lpstr>
      <vt:lpstr>Framework of the Project</vt:lpstr>
      <vt:lpstr>Construction of Framework</vt:lpstr>
      <vt:lpstr> The next step: Designing the data model</vt:lpstr>
      <vt:lpstr>Application of the aforementioned schemas into designing an Application </vt:lpstr>
      <vt:lpstr>Conversion of Conceptual to Physical Data Model</vt:lpstr>
      <vt:lpstr>Conversion of Conceptual to Physical Data Model</vt:lpstr>
      <vt:lpstr>Creating a Sample Mobile Application from the data</vt:lpstr>
      <vt:lpstr>Few Screenshots from the application</vt:lpstr>
      <vt:lpstr>Implementation of paper</vt:lpstr>
      <vt:lpstr>A small Example</vt:lpstr>
      <vt:lpstr>Conclusion</vt:lpstr>
      <vt:lpstr>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Graph-Oriented Database to Store Accessible Transport Routes</dc:title>
  <dc:creator>Arvind Paretkar</dc:creator>
  <cp:lastModifiedBy>Arvind Paretkar</cp:lastModifiedBy>
  <cp:revision>40</cp:revision>
  <dcterms:modified xsi:type="dcterms:W3CDTF">2021-04-06T11:10:49Z</dcterms:modified>
</cp:coreProperties>
</file>